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3" r:id="rId4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A9A2E-A51D-4D47-B78F-7087CBBBD4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849167-A1C6-483B-9290-2FDC66E93C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415E45-CFD9-4A6F-A551-E69928A5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5F86-4500-456C-B531-577DA88574CE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991CAA-9BA6-41C8-AD2E-529961992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66284-F4F6-4710-AC76-65304552F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401FA-AA48-4C87-843A-DCF68C570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205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CE672-7B1F-4E87-8C88-55C68256E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563A10-3930-4C44-963F-6ACD77C18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93F10-79B2-4FE6-8C44-9966F5BCF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5F86-4500-456C-B531-577DA88574CE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520B5-526D-40B4-9709-509775FC0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1A298-928B-400A-B558-A7D64A95D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401FA-AA48-4C87-843A-DCF68C570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416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7279F6-B3A2-4174-987F-20C6A3A45A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46E1BD-17F9-4F20-AFEA-B3FE0F1401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4F489-6A70-450D-95F3-A4F7B654C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5F86-4500-456C-B531-577DA88574CE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84728-FF3E-42FE-BCC3-6BF6180E2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C474A-D143-46E8-B335-345C196EA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401FA-AA48-4C87-843A-DCF68C570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075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56F98-6475-42BD-9E33-EEAE7B5B5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F9F23-ECD1-4D07-952E-00B8B4563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DE16A-9DD9-4E91-AD85-A504F202C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5F86-4500-456C-B531-577DA88574CE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8BE48-3103-4D88-B4E1-3EFA5F9EA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9E109-AEE3-40BD-8DBE-57AC6DCD5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401FA-AA48-4C87-843A-DCF68C570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251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F8D45-36DB-40DC-B59B-50D399410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77547C-DBD7-4505-9D79-61A31BED5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75C48-B357-4B50-B004-F8A0A9241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5F86-4500-456C-B531-577DA88574CE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6BD05-0512-4F3B-AAE8-3037D67F2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793C5C-96E9-47C7-A91C-F8DB7B762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401FA-AA48-4C87-843A-DCF68C570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658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509EB-BDD3-4235-B649-FC48D8668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11035-BDB1-4204-97CC-AD701F22C9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984305-91DB-4B91-A6F5-270A688F90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861E9-6CB8-4F61-B139-ED095EE46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5F86-4500-456C-B531-577DA88574CE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EA773C-84C2-43B5-8D72-18E56E873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40A4C-3E62-45B6-8E8D-564E681B3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401FA-AA48-4C87-843A-DCF68C570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893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D497E-7BED-4695-90F3-7F173AC19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DF16D-36CA-454A-9C56-AA86269E3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1E7432-30F5-411A-85EB-81DE31F13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B426B8-11E6-4D96-9E7F-AE2CA84707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B487C2-B5CC-45BF-BA78-D63F778A4B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3EF8C-BAFA-45F6-866B-1AE9CBD82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5F86-4500-456C-B531-577DA88574CE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5A850C-47C9-4B03-9B01-23170F92D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460439-F93B-431D-B5B3-4A8D9E09A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401FA-AA48-4C87-843A-DCF68C570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166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17187-5FA8-4EF0-A8A4-8438DEF6D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509A6E-5A50-4F8C-B590-E47BFE974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5F86-4500-456C-B531-577DA88574CE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71D19D-1220-4466-BAE9-49A8D8C7C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26965A-4621-47D6-8CFC-A60B6060A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401FA-AA48-4C87-843A-DCF68C570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849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26C83E-459A-4ED7-830B-A6DAED491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5F86-4500-456C-B531-577DA88574CE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B85244-EB7F-47C2-B4ED-52988A2EC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3FA3BA-EAA2-4037-AA9F-40DCF9904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401FA-AA48-4C87-843A-DCF68C570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821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98336-FBF9-4181-8C2E-B108717C5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70CA2-E42C-4CCB-8551-12AF36250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8F847D-552B-45D6-B5D2-5424F09AD1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B8006-9A3A-4548-8038-2074C75DF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5F86-4500-456C-B531-577DA88574CE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1DCB53-4B1C-48D7-9B33-112DBDC71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A34161-1EF4-4BAE-ABCD-527895D96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401FA-AA48-4C87-843A-DCF68C570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89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72C7F-BA24-4115-A543-FC875C4FF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155B74-884C-4B9B-A242-4F61A54DB9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E67073-1245-4636-A76B-2E2A34CE4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BA1F9-1DA1-474D-A678-56271652B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5F86-4500-456C-B531-577DA88574CE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67C759-9B51-4B1E-A0E8-373924512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576AC5-1A29-4E6E-B6DB-1392A290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401FA-AA48-4C87-843A-DCF68C570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02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8D23E2-A452-4458-A14E-29A48F816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2B320-12D9-45C8-BBBA-50B2CA76F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5CC38-AFA9-4A8A-91F4-F3C8268394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B5F86-4500-456C-B531-577DA88574CE}" type="datetimeFigureOut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D6E95-36B4-441B-ADAF-7083C1EAC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6DE13-49F6-4A16-B2B1-176A024F2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401FA-AA48-4C87-843A-DCF68C570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08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516DDCA-1B9B-4E1D-9F2E-69EEF607B866}"/>
              </a:ext>
            </a:extLst>
          </p:cNvPr>
          <p:cNvSpPr/>
          <p:nvPr/>
        </p:nvSpPr>
        <p:spPr>
          <a:xfrm>
            <a:off x="305025" y="251934"/>
            <a:ext cx="11454351" cy="772998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VOP Upcycling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FA6D6F6-975C-4952-A896-A6BB47110B5D}"/>
              </a:ext>
            </a:extLst>
          </p:cNvPr>
          <p:cNvSpPr/>
          <p:nvPr/>
        </p:nvSpPr>
        <p:spPr>
          <a:xfrm>
            <a:off x="4647600" y="1241237"/>
            <a:ext cx="1977900" cy="44555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Skills</a:t>
            </a:r>
            <a:endParaRPr lang="en-GB" sz="1400" b="1" dirty="0">
              <a:solidFill>
                <a:sysClr val="windowText" lastClr="000000"/>
              </a:solidFill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5C85BB7-FB66-4C24-B146-6585E2FF00B7}"/>
              </a:ext>
            </a:extLst>
          </p:cNvPr>
          <p:cNvSpPr/>
          <p:nvPr/>
        </p:nvSpPr>
        <p:spPr>
          <a:xfrm>
            <a:off x="4647600" y="3183806"/>
            <a:ext cx="2016450" cy="101653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Understanding of  how you use chosen materials, tools and machines 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75EFB78C-06FD-48C3-A612-41DE004B225A}"/>
              </a:ext>
            </a:extLst>
          </p:cNvPr>
          <p:cNvSpPr/>
          <p:nvPr/>
        </p:nvSpPr>
        <p:spPr>
          <a:xfrm>
            <a:off x="592261" y="1222794"/>
            <a:ext cx="2016450" cy="463993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Knowledge </a:t>
            </a:r>
            <a:endParaRPr lang="en-GB" sz="1400" b="1" dirty="0">
              <a:solidFill>
                <a:sysClr val="windowText" lastClr="000000"/>
              </a:solidFill>
            </a:endParaRP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E21A01F9-EF65-474B-A513-45DF4C19BC9B}"/>
              </a:ext>
            </a:extLst>
          </p:cNvPr>
          <p:cNvSpPr/>
          <p:nvPr/>
        </p:nvSpPr>
        <p:spPr>
          <a:xfrm>
            <a:off x="8664390" y="1224224"/>
            <a:ext cx="2038860" cy="44555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Application</a:t>
            </a:r>
            <a:endParaRPr lang="en-GB" sz="1400" b="1" dirty="0">
              <a:solidFill>
                <a:sysClr val="windowText" lastClr="000000"/>
              </a:solidFill>
            </a:endParaRP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528A33E6-459D-4769-B3C8-BF27749C1747}"/>
              </a:ext>
            </a:extLst>
          </p:cNvPr>
          <p:cNvSpPr/>
          <p:nvPr/>
        </p:nvSpPr>
        <p:spPr>
          <a:xfrm>
            <a:off x="4657185" y="1966726"/>
            <a:ext cx="2016450" cy="97940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Understanding of  why you use chosen materials, tools and machines 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8A6DEE86-CE87-49D7-9A26-D4501FC8F1CD}"/>
              </a:ext>
            </a:extLst>
          </p:cNvPr>
          <p:cNvSpPr/>
          <p:nvPr/>
        </p:nvSpPr>
        <p:spPr>
          <a:xfrm>
            <a:off x="4647600" y="4481288"/>
            <a:ext cx="2016450" cy="61811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>
                <a:solidFill>
                  <a:schemeClr val="tx1"/>
                </a:solidFill>
              </a:rPr>
              <a:t>Problem-solving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043CF611-0213-44CD-AAE6-175640CEB82A}"/>
              </a:ext>
            </a:extLst>
          </p:cNvPr>
          <p:cNvSpPr/>
          <p:nvPr/>
        </p:nvSpPr>
        <p:spPr>
          <a:xfrm>
            <a:off x="592261" y="2885875"/>
            <a:ext cx="2028681" cy="61811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Terminology and Keywords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F29A3A86-1947-4837-8EAF-241BA6F3E435}"/>
              </a:ext>
            </a:extLst>
          </p:cNvPr>
          <p:cNvSpPr/>
          <p:nvPr/>
        </p:nvSpPr>
        <p:spPr>
          <a:xfrm>
            <a:off x="592261" y="1911636"/>
            <a:ext cx="2016450" cy="61811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Health and Safety 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67EB8735-66B5-47DB-BD84-0D68FCFE8410}"/>
              </a:ext>
            </a:extLst>
          </p:cNvPr>
          <p:cNvSpPr/>
          <p:nvPr/>
        </p:nvSpPr>
        <p:spPr>
          <a:xfrm>
            <a:off x="8697647" y="1776323"/>
            <a:ext cx="2016450" cy="44555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Using correct PPE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7C9732CF-397A-4D6E-9D2D-E748AF86BB19}"/>
              </a:ext>
            </a:extLst>
          </p:cNvPr>
          <p:cNvSpPr/>
          <p:nvPr/>
        </p:nvSpPr>
        <p:spPr>
          <a:xfrm>
            <a:off x="8697647" y="2358502"/>
            <a:ext cx="2016450" cy="61811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Performing the task in the correct way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641FF16-2E35-4916-B40E-CBD3F72AC281}"/>
              </a:ext>
            </a:extLst>
          </p:cNvPr>
          <p:cNvSpPr/>
          <p:nvPr/>
        </p:nvSpPr>
        <p:spPr>
          <a:xfrm>
            <a:off x="604492" y="3711458"/>
            <a:ext cx="2016450" cy="61811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Materials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EBE5820-87CD-458C-98E6-9538B5033F59}"/>
              </a:ext>
            </a:extLst>
          </p:cNvPr>
          <p:cNvSpPr/>
          <p:nvPr/>
        </p:nvSpPr>
        <p:spPr>
          <a:xfrm>
            <a:off x="8675595" y="5364933"/>
            <a:ext cx="2016450" cy="61811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Organisational skills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4609181-4F14-43FE-AA45-C17DDB1124AE}"/>
              </a:ext>
            </a:extLst>
          </p:cNvPr>
          <p:cNvSpPr/>
          <p:nvPr/>
        </p:nvSpPr>
        <p:spPr>
          <a:xfrm>
            <a:off x="604492" y="4565214"/>
            <a:ext cx="2016450" cy="61811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Tools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5FCD544-F5BF-492D-90CF-4D90D8C55146}"/>
              </a:ext>
            </a:extLst>
          </p:cNvPr>
          <p:cNvSpPr/>
          <p:nvPr/>
        </p:nvSpPr>
        <p:spPr>
          <a:xfrm>
            <a:off x="604492" y="5364933"/>
            <a:ext cx="2016450" cy="61811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Machines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DE185E9E-1864-4945-9F09-96238F045B71}"/>
              </a:ext>
            </a:extLst>
          </p:cNvPr>
          <p:cNvSpPr/>
          <p:nvPr/>
        </p:nvSpPr>
        <p:spPr>
          <a:xfrm>
            <a:off x="4647600" y="5364933"/>
            <a:ext cx="2016450" cy="61811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Tools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2FE1DE82-4159-4606-9B8A-706FC5FF5209}"/>
              </a:ext>
            </a:extLst>
          </p:cNvPr>
          <p:cNvSpPr/>
          <p:nvPr/>
        </p:nvSpPr>
        <p:spPr>
          <a:xfrm>
            <a:off x="8686800" y="4609010"/>
            <a:ext cx="2016450" cy="61811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Consideration for function and aesthetics'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381DF30-2DBA-463D-9B55-82BB930F2D2D}"/>
              </a:ext>
            </a:extLst>
          </p:cNvPr>
          <p:cNvSpPr/>
          <p:nvPr/>
        </p:nvSpPr>
        <p:spPr>
          <a:xfrm>
            <a:off x="8697647" y="3870685"/>
            <a:ext cx="2016450" cy="61811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Working with accuracy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BEAE4F75-BB1F-47C4-BF17-45A523089EC4}"/>
              </a:ext>
            </a:extLst>
          </p:cNvPr>
          <p:cNvSpPr/>
          <p:nvPr/>
        </p:nvSpPr>
        <p:spPr>
          <a:xfrm>
            <a:off x="8697647" y="3119943"/>
            <a:ext cx="2016450" cy="61811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Performing the task safely</a:t>
            </a:r>
          </a:p>
        </p:txBody>
      </p:sp>
    </p:spTree>
    <p:extLst>
      <p:ext uri="{BB962C8B-B14F-4D97-AF65-F5344CB8AC3E}">
        <p14:creationId xmlns:p14="http://schemas.microsoft.com/office/powerpoint/2010/main" val="3585390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1C84BDE-1151-4EB9-A3A1-557AD0F54B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510924"/>
              </p:ext>
            </p:extLst>
          </p:nvPr>
        </p:nvGraphicFramePr>
        <p:xfrm>
          <a:off x="305024" y="410461"/>
          <a:ext cx="11886975" cy="6169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0333">
                  <a:extLst>
                    <a:ext uri="{9D8B030D-6E8A-4147-A177-3AD203B41FA5}">
                      <a16:colId xmlns:a16="http://schemas.microsoft.com/office/drawing/2014/main" val="2449493630"/>
                    </a:ext>
                  </a:extLst>
                </a:gridCol>
                <a:gridCol w="3469230">
                  <a:extLst>
                    <a:ext uri="{9D8B030D-6E8A-4147-A177-3AD203B41FA5}">
                      <a16:colId xmlns:a16="http://schemas.microsoft.com/office/drawing/2014/main" val="1799179667"/>
                    </a:ext>
                  </a:extLst>
                </a:gridCol>
                <a:gridCol w="3520247">
                  <a:extLst>
                    <a:ext uri="{9D8B030D-6E8A-4147-A177-3AD203B41FA5}">
                      <a16:colId xmlns:a16="http://schemas.microsoft.com/office/drawing/2014/main" val="2805083125"/>
                    </a:ext>
                  </a:extLst>
                </a:gridCol>
                <a:gridCol w="3867165">
                  <a:extLst>
                    <a:ext uri="{9D8B030D-6E8A-4147-A177-3AD203B41FA5}">
                      <a16:colId xmlns:a16="http://schemas.microsoft.com/office/drawing/2014/main" val="1443436807"/>
                    </a:ext>
                  </a:extLst>
                </a:gridCol>
              </a:tblGrid>
              <a:tr h="304145">
                <a:tc>
                  <a:txBody>
                    <a:bodyPr/>
                    <a:lstStyle/>
                    <a:p>
                      <a:r>
                        <a:rPr lang="en-GB" sz="1400" dirty="0"/>
                        <a:t>Week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Knowledge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Skills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Application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271127"/>
                  </a:ext>
                </a:extLst>
              </a:tr>
              <a:tr h="277434">
                <a:tc>
                  <a:txBody>
                    <a:bodyPr/>
                    <a:lstStyle/>
                    <a:p>
                      <a:r>
                        <a:rPr lang="en-GB" sz="1400" dirty="0"/>
                        <a:t>Lesson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Health and safety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Workshop rules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Display coherence to workshop rules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689584"/>
                  </a:ext>
                </a:extLst>
              </a:tr>
              <a:tr h="280220">
                <a:tc>
                  <a:txBody>
                    <a:bodyPr/>
                    <a:lstStyle/>
                    <a:p>
                      <a:r>
                        <a:rPr lang="en-GB" sz="1200" dirty="0"/>
                        <a:t>Lesson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Risks and hazards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Understanding hazards and risks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Identify risks and hazards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5480681"/>
                  </a:ext>
                </a:extLst>
              </a:tr>
              <a:tr h="306931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bg1"/>
                          </a:solidFill>
                        </a:rPr>
                        <a:t>Week 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90183"/>
                  </a:ext>
                </a:extLst>
              </a:tr>
              <a:tr h="270387">
                <a:tc>
                  <a:txBody>
                    <a:bodyPr/>
                    <a:lstStyle/>
                    <a:p>
                      <a:r>
                        <a:rPr lang="en-GB" sz="1200" dirty="0"/>
                        <a:t>Lesson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Using tools and machines safely and correctly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Understanding the function of a range of 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Understanding of how tools should be used, stored and maintained.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Using tools to perform practical tasks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903323"/>
                  </a:ext>
                </a:extLst>
              </a:tr>
              <a:tr h="290052">
                <a:tc>
                  <a:txBody>
                    <a:bodyPr/>
                    <a:lstStyle/>
                    <a:p>
                      <a:r>
                        <a:rPr lang="en-GB" sz="1200" dirty="0"/>
                        <a:t>Lesson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Marking out accurately using metric and imperial measurement</a:t>
                      </a:r>
                    </a:p>
                    <a:p>
                      <a:r>
                        <a:rPr lang="en-GB" sz="1200" dirty="0"/>
                        <a:t>Safely using a tenon saw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Marking out materials using a working drawing </a:t>
                      </a:r>
                    </a:p>
                    <a:p>
                      <a:r>
                        <a:rPr lang="en-GB" sz="1200" dirty="0"/>
                        <a:t>Using rulers, squares and tenon saws accurately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Select and mark out and materials for the walls of a bird house</a:t>
                      </a:r>
                    </a:p>
                    <a:p>
                      <a:r>
                        <a:rPr lang="en-GB" sz="1200" dirty="0"/>
                        <a:t>Cut materials accurately to form the walls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430001"/>
                  </a:ext>
                </a:extLst>
              </a:tr>
              <a:tr h="299884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bg1"/>
                          </a:solidFill>
                        </a:rPr>
                        <a:t>Week 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1212418"/>
                  </a:ext>
                </a:extLst>
              </a:tr>
              <a:tr h="253509">
                <a:tc>
                  <a:txBody>
                    <a:bodyPr/>
                    <a:lstStyle/>
                    <a:p>
                      <a:r>
                        <a:rPr lang="en-GB" sz="1200" dirty="0"/>
                        <a:t>Lesson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Understanding why components need to be square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How to use a try-square accurately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Use a try square to ensure all components are square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6600797"/>
                  </a:ext>
                </a:extLst>
              </a:tr>
              <a:tr h="273173">
                <a:tc>
                  <a:txBody>
                    <a:bodyPr/>
                    <a:lstStyle/>
                    <a:p>
                      <a:r>
                        <a:rPr lang="en-GB" sz="1200" dirty="0"/>
                        <a:t>Lesson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Understanding of the use of different drills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How to use the pillar drill and cordless drill safely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Use pillar drill to drill hole for the door and perch.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2523898"/>
                  </a:ext>
                </a:extLst>
              </a:tr>
              <a:tr h="253509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bg1"/>
                          </a:solidFill>
                        </a:rPr>
                        <a:t>Week 4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069292"/>
                  </a:ext>
                </a:extLst>
              </a:tr>
              <a:tr h="305456">
                <a:tc>
                  <a:txBody>
                    <a:bodyPr/>
                    <a:lstStyle/>
                    <a:p>
                      <a:r>
                        <a:rPr lang="en-GB" sz="1200" dirty="0"/>
                        <a:t>Lesson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What are routers used for?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How to use a router safely and accurately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Produce the base, curve the edges with a router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0942351"/>
                  </a:ext>
                </a:extLst>
              </a:tr>
              <a:tr h="285135">
                <a:tc>
                  <a:txBody>
                    <a:bodyPr/>
                    <a:lstStyle/>
                    <a:p>
                      <a:r>
                        <a:rPr lang="en-GB" sz="1200" dirty="0"/>
                        <a:t>Lesson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Different fixings for timber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How to attach side walls to the 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Join the four walls to the base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159608"/>
                  </a:ext>
                </a:extLst>
              </a:tr>
              <a:tr h="294968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bg1"/>
                          </a:solidFill>
                        </a:rPr>
                        <a:t>Week 5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812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Lesson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How to use the sander to produce a 45 degree bevel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How to use the sander to angle the roof components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Produce the roof sections with a 45 </a:t>
                      </a:r>
                      <a:r>
                        <a:rPr lang="en-GB" sz="1200" dirty="0" err="1"/>
                        <a:t>deg</a:t>
                      </a:r>
                      <a:r>
                        <a:rPr lang="en-GB" sz="1200" dirty="0"/>
                        <a:t> bevel at top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7929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Lesson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How to use panel pins safely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How to accurately use panel pins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Fix roof panels using panel pins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450906"/>
                  </a:ext>
                </a:extLst>
              </a:tr>
              <a:tr h="297097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bg1"/>
                          </a:solidFill>
                        </a:rPr>
                        <a:t>Week 6 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351149"/>
                  </a:ext>
                </a:extLst>
              </a:tr>
              <a:tr h="319548">
                <a:tc>
                  <a:txBody>
                    <a:bodyPr/>
                    <a:lstStyle/>
                    <a:p>
                      <a:r>
                        <a:rPr lang="en-GB" sz="1200" dirty="0"/>
                        <a:t>Lesson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Explanation about function and fit for purpose.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Demonstrate how to assess and improve the 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Sand and tidy all component. Check that it functions as a bird house. Safety, waterproof, no sharp edges 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4464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Lesson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Understand how to protect timber from 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How to accurately varnish timber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Sand and varnish bird box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619845"/>
                  </a:ext>
                </a:extLst>
              </a:tr>
            </a:tbl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95E3174-5E93-4F91-A553-DE84A4448EEB}"/>
              </a:ext>
            </a:extLst>
          </p:cNvPr>
          <p:cNvSpPr/>
          <p:nvPr/>
        </p:nvSpPr>
        <p:spPr>
          <a:xfrm>
            <a:off x="305025" y="1"/>
            <a:ext cx="11454351" cy="27829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bg1"/>
                </a:solidFill>
              </a:rPr>
              <a:t>VOP Upcycling Implementation Plan </a:t>
            </a:r>
          </a:p>
        </p:txBody>
      </p:sp>
    </p:spTree>
    <p:extLst>
      <p:ext uri="{BB962C8B-B14F-4D97-AF65-F5344CB8AC3E}">
        <p14:creationId xmlns:p14="http://schemas.microsoft.com/office/powerpoint/2010/main" val="1276352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1C84BDE-1151-4EB9-A3A1-557AD0F54B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277112"/>
              </p:ext>
            </p:extLst>
          </p:nvPr>
        </p:nvGraphicFramePr>
        <p:xfrm>
          <a:off x="305024" y="410461"/>
          <a:ext cx="11886975" cy="2634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0333">
                  <a:extLst>
                    <a:ext uri="{9D8B030D-6E8A-4147-A177-3AD203B41FA5}">
                      <a16:colId xmlns:a16="http://schemas.microsoft.com/office/drawing/2014/main" val="2449493630"/>
                    </a:ext>
                  </a:extLst>
                </a:gridCol>
                <a:gridCol w="3469230">
                  <a:extLst>
                    <a:ext uri="{9D8B030D-6E8A-4147-A177-3AD203B41FA5}">
                      <a16:colId xmlns:a16="http://schemas.microsoft.com/office/drawing/2014/main" val="1799179667"/>
                    </a:ext>
                  </a:extLst>
                </a:gridCol>
                <a:gridCol w="3520247">
                  <a:extLst>
                    <a:ext uri="{9D8B030D-6E8A-4147-A177-3AD203B41FA5}">
                      <a16:colId xmlns:a16="http://schemas.microsoft.com/office/drawing/2014/main" val="2805083125"/>
                    </a:ext>
                  </a:extLst>
                </a:gridCol>
                <a:gridCol w="3867165">
                  <a:extLst>
                    <a:ext uri="{9D8B030D-6E8A-4147-A177-3AD203B41FA5}">
                      <a16:colId xmlns:a16="http://schemas.microsoft.com/office/drawing/2014/main" val="1443436807"/>
                    </a:ext>
                  </a:extLst>
                </a:gridCol>
              </a:tblGrid>
              <a:tr h="304145">
                <a:tc>
                  <a:txBody>
                    <a:bodyPr/>
                    <a:lstStyle/>
                    <a:p>
                      <a:r>
                        <a:rPr lang="en-GB" sz="1400" dirty="0"/>
                        <a:t>Week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Knowledge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Skills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Application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271127"/>
                  </a:ext>
                </a:extLst>
              </a:tr>
              <a:tr h="276465">
                <a:tc>
                  <a:txBody>
                    <a:bodyPr/>
                    <a:lstStyle/>
                    <a:p>
                      <a:r>
                        <a:rPr lang="en-GB" sz="1400" dirty="0"/>
                        <a:t>Lesson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Understanding of permanent/ semi permanent joining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To learn how to produce a permanent and semi-permanent wood joint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Producing a permanent and semi permanent wood joint.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689584"/>
                  </a:ext>
                </a:extLst>
              </a:tr>
              <a:tr h="280220">
                <a:tc>
                  <a:txBody>
                    <a:bodyPr/>
                    <a:lstStyle/>
                    <a:p>
                      <a:r>
                        <a:rPr lang="en-GB" sz="1200" dirty="0"/>
                        <a:t>Lesson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To understand the reasoning behind accurate marking out for wood joining methods.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How to mark up different wood joint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How to Producing different wood joints.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5480681"/>
                  </a:ext>
                </a:extLst>
              </a:tr>
              <a:tr h="306931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bg1"/>
                          </a:solidFill>
                        </a:rPr>
                        <a:t>Week 8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90183"/>
                  </a:ext>
                </a:extLst>
              </a:tr>
              <a:tr h="270387">
                <a:tc>
                  <a:txBody>
                    <a:bodyPr/>
                    <a:lstStyle/>
                    <a:p>
                      <a:r>
                        <a:rPr lang="en-GB" sz="1200" dirty="0"/>
                        <a:t>Lesson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Explanation about aesthetics.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Demonstrate how to improve aesthetics.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Sand and tidy all component. Check that it functions as a bird house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903323"/>
                  </a:ext>
                </a:extLst>
              </a:tr>
              <a:tr h="290052">
                <a:tc>
                  <a:txBody>
                    <a:bodyPr/>
                    <a:lstStyle/>
                    <a:p>
                      <a:r>
                        <a:rPr lang="en-GB" sz="1200" dirty="0"/>
                        <a:t>Lesson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Understand how to protect timber from 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How to accurately varnish timber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Sand and varnish bird box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430001"/>
                  </a:ext>
                </a:extLst>
              </a:tr>
              <a:tr h="299884">
                <a:tc>
                  <a:txBody>
                    <a:bodyPr/>
                    <a:lstStyle/>
                    <a:p>
                      <a:endParaRPr lang="en-GB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1212418"/>
                  </a:ext>
                </a:extLst>
              </a:tr>
            </a:tbl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95E3174-5E93-4F91-A553-DE84A4448EEB}"/>
              </a:ext>
            </a:extLst>
          </p:cNvPr>
          <p:cNvSpPr/>
          <p:nvPr/>
        </p:nvSpPr>
        <p:spPr>
          <a:xfrm>
            <a:off x="305025" y="1"/>
            <a:ext cx="11454351" cy="27829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bg1"/>
                </a:solidFill>
              </a:rPr>
              <a:t>VOP Upcycling Implementation Plan </a:t>
            </a:r>
          </a:p>
        </p:txBody>
      </p:sp>
    </p:spTree>
    <p:extLst>
      <p:ext uri="{BB962C8B-B14F-4D97-AF65-F5344CB8AC3E}">
        <p14:creationId xmlns:p14="http://schemas.microsoft.com/office/powerpoint/2010/main" val="1453853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14827</TotalTime>
  <Words>525</Words>
  <Application>Microsoft Office PowerPoint</Application>
  <PresentationFormat>Widescreen</PresentationFormat>
  <Paragraphs>103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Crowley</dc:creator>
  <cp:lastModifiedBy>Monti Karl</cp:lastModifiedBy>
  <cp:revision>26</cp:revision>
  <cp:lastPrinted>2023-06-23T13:37:49Z</cp:lastPrinted>
  <dcterms:created xsi:type="dcterms:W3CDTF">2023-06-20T14:46:23Z</dcterms:created>
  <dcterms:modified xsi:type="dcterms:W3CDTF">2023-09-13T08:36:55Z</dcterms:modified>
</cp:coreProperties>
</file>